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6"/>
  </p:notesMasterIdLst>
  <p:sldIdLst>
    <p:sldId id="257" r:id="rId3"/>
    <p:sldId id="259" r:id="rId4"/>
    <p:sldId id="261" r:id="rId5"/>
    <p:sldId id="260" r:id="rId6"/>
    <p:sldId id="262" r:id="rId7"/>
    <p:sldId id="264" r:id="rId8"/>
    <p:sldId id="309" r:id="rId9"/>
    <p:sldId id="310" r:id="rId10"/>
    <p:sldId id="263" r:id="rId11"/>
    <p:sldId id="265" r:id="rId12"/>
    <p:sldId id="295" r:id="rId13"/>
    <p:sldId id="311" r:id="rId14"/>
    <p:sldId id="312" r:id="rId15"/>
    <p:sldId id="281" r:id="rId16"/>
    <p:sldId id="282" r:id="rId17"/>
    <p:sldId id="287" r:id="rId18"/>
    <p:sldId id="283" r:id="rId19"/>
    <p:sldId id="284" r:id="rId20"/>
    <p:sldId id="286" r:id="rId21"/>
    <p:sldId id="305" r:id="rId22"/>
    <p:sldId id="306" r:id="rId23"/>
    <p:sldId id="269" r:id="rId24"/>
    <p:sldId id="304" r:id="rId25"/>
    <p:sldId id="313" r:id="rId26"/>
    <p:sldId id="314" r:id="rId27"/>
    <p:sldId id="315" r:id="rId28"/>
    <p:sldId id="317" r:id="rId29"/>
    <p:sldId id="303" r:id="rId30"/>
    <p:sldId id="319" r:id="rId31"/>
    <p:sldId id="318" r:id="rId32"/>
    <p:sldId id="268" r:id="rId33"/>
    <p:sldId id="302" r:id="rId34"/>
    <p:sldId id="299" r:id="rId35"/>
    <p:sldId id="301" r:id="rId36"/>
    <p:sldId id="300" r:id="rId37"/>
    <p:sldId id="288" r:id="rId38"/>
    <p:sldId id="289" r:id="rId39"/>
    <p:sldId id="274" r:id="rId40"/>
    <p:sldId id="273" r:id="rId41"/>
    <p:sldId id="297" r:id="rId42"/>
    <p:sldId id="298" r:id="rId43"/>
    <p:sldId id="331" r:id="rId44"/>
    <p:sldId id="277" r:id="rId45"/>
    <p:sldId id="320" r:id="rId46"/>
    <p:sldId id="329" r:id="rId47"/>
    <p:sldId id="322" r:id="rId48"/>
    <p:sldId id="321" r:id="rId49"/>
    <p:sldId id="323" r:id="rId50"/>
    <p:sldId id="324" r:id="rId51"/>
    <p:sldId id="327" r:id="rId52"/>
    <p:sldId id="325" r:id="rId53"/>
    <p:sldId id="326" r:id="rId54"/>
    <p:sldId id="32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7/8/2014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30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7/8/2014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7/8/2014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www.alex-singleton.com/r/2014/02/05/2011-census-open-atlas-project-version-two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ico.org.uk/for_organisations/data_protection/the_guide/principle_7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grc.com/misc/truecrypt/truecrypt.htm" TargetMode="External"/><Relationship Id="rId4" Type="http://schemas.openxmlformats.org/officeDocument/2006/relationships/hyperlink" Target="https://truecrypt.ch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://ico.org.uk/for_organisations/data_protection/the_guide/principle_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evelopers.google.com/compute/docs/faq#selectedcountries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alex-singleton.com/R-Tutorial-Materials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ran.r-project.org/doc/contrib/intro-spatial-rl.pdf" TargetMode="External"/><Relationship Id="rId5" Type="http://schemas.openxmlformats.org/officeDocument/2006/relationships/hyperlink" Target="http://www.youtube.com/user/marinstatlectures/playlists" TargetMode="External"/><Relationship Id="rId4" Type="http://schemas.openxmlformats.org/officeDocument/2006/relationships/hyperlink" Target="http://www.rpubs.com/nickbearma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6" y="5176390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362903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2725411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2752735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016" y="2276807"/>
            <a:ext cx="409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Using Google Maps with R</a:t>
            </a:r>
          </a:p>
          <a:p>
            <a:pPr algn="r"/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Tue 8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July, 10:45am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2135" y="3688232"/>
            <a:ext cx="63777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Geographic Data Science Lab</a:t>
            </a:r>
          </a:p>
        </p:txBody>
      </p:sp>
      <p:pic>
        <p:nvPicPr>
          <p:cNvPr id="3" name="Picture 2" descr="GIF RGB 150 Pixels with Bord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45" y="4939696"/>
            <a:ext cx="1599804" cy="1343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6646" y="236290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3.0.1…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931657" y="1209373"/>
            <a:ext cx="3280687" cy="43999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27210" y="1894631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31657" y="5303537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57200" y="1208577"/>
            <a:ext cx="1183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Logon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3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3.0.1…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9" name="Picture 8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28956" y="1134079"/>
            <a:ext cx="3280687" cy="43999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4509" y="1819337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28956" y="5228243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install-university-application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1" b="8688"/>
          <a:stretch/>
        </p:blipFill>
        <p:spPr>
          <a:xfrm>
            <a:off x="2075870" y="1036454"/>
            <a:ext cx="5950825" cy="46966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49457" y="2606756"/>
            <a:ext cx="573236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848777" y="4338561"/>
            <a:ext cx="966260" cy="2286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GIS – Geographic Information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8088"/>
            <a:ext cx="8221400" cy="4973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52203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File:Arcgisclusters.jpg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15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GIS – Geographic Information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54" y="1243721"/>
            <a:ext cx="6460755" cy="51686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82872" y="6448242"/>
            <a:ext cx="5161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/wiki/File:Qgis08_grass6_toolbox.png</a:t>
            </a:r>
          </a:p>
        </p:txBody>
      </p:sp>
    </p:spTree>
    <p:extLst>
      <p:ext uri="{BB962C8B-B14F-4D97-AF65-F5344CB8AC3E}">
        <p14:creationId xmlns:p14="http://schemas.microsoft.com/office/powerpoint/2010/main" val="26296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0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406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4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2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Google Maps with R</a:t>
            </a:r>
          </a:p>
          <a:p>
            <a:r>
              <a:rPr lang="en-US" dirty="0"/>
              <a:t>Who has used Google Maps before?</a:t>
            </a:r>
          </a:p>
          <a:p>
            <a:r>
              <a:rPr lang="en-US" dirty="0" smtClean="0"/>
              <a:t>Who has used R before?</a:t>
            </a:r>
          </a:p>
          <a:p>
            <a:r>
              <a:rPr lang="en-US" dirty="0" smtClean="0"/>
              <a:t>Who has used another GIS before?</a:t>
            </a:r>
          </a:p>
          <a:p>
            <a:pPr lvl="1"/>
            <a:r>
              <a:rPr lang="en-US" dirty="0" smtClean="0"/>
              <a:t>(ArcGIS, MapInfo, QGIS, ….)</a:t>
            </a:r>
          </a:p>
          <a:p>
            <a:r>
              <a:rPr lang="en-US" dirty="0" smtClean="0"/>
              <a:t>Who has used spatial data before?</a:t>
            </a:r>
          </a:p>
          <a:p>
            <a:pPr lvl="1"/>
            <a:r>
              <a:rPr lang="en-US" dirty="0" smtClean="0"/>
              <a:t>(and not raised their hand so far!)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845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3D Mapping – London’s rental costs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0350" r="2035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667077" y="6281027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spatial.ly</a:t>
            </a:r>
            <a:r>
              <a:rPr lang="en-GB" dirty="0"/>
              <a:t>/2013/05/3d-mapping-r/</a:t>
            </a:r>
          </a:p>
        </p:txBody>
      </p:sp>
    </p:spTree>
    <p:extLst>
      <p:ext uri="{BB962C8B-B14F-4D97-AF65-F5344CB8AC3E}">
        <p14:creationId xmlns:p14="http://schemas.microsoft.com/office/powerpoint/2010/main" val="39204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Languages in London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884" b="288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740574" y="6202570"/>
            <a:ext cx="5675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spatial.ly</a:t>
            </a:r>
            <a:r>
              <a:rPr lang="en-GB" dirty="0"/>
              <a:t>/2012/10/</a:t>
            </a:r>
            <a:r>
              <a:rPr lang="en-GB" dirty="0" err="1"/>
              <a:t>londons</a:t>
            </a:r>
            <a:r>
              <a:rPr lang="en-GB" dirty="0"/>
              <a:t>-twitter-languages/</a:t>
            </a:r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is just another tool in the toolbox</a:t>
            </a:r>
          </a:p>
          <a:p>
            <a:r>
              <a:rPr lang="en-GB" dirty="0" smtClean="0"/>
              <a:t>I use it alongside ArcGIS, QGIS, etc. 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1993900"/>
            <a:ext cx="2857500" cy="28575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053840" y="3017520"/>
            <a:ext cx="1767840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880" y="2529840"/>
            <a:ext cx="2763520" cy="1381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60" y="1791912"/>
            <a:ext cx="4554220" cy="27419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5351195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www.learner.org</a:t>
            </a:r>
            <a:r>
              <a:rPr lang="en-US" sz="1100" dirty="0"/>
              <a:t>/courses/</a:t>
            </a:r>
            <a:r>
              <a:rPr lang="en-US" sz="1100" dirty="0" err="1"/>
              <a:t>mathilluminated</a:t>
            </a:r>
            <a:r>
              <a:rPr lang="en-US" sz="1100" dirty="0"/>
              <a:t>/units/8/textbook/05.php</a:t>
            </a:r>
          </a:p>
        </p:txBody>
      </p:sp>
    </p:spTree>
    <p:extLst>
      <p:ext uri="{BB962C8B-B14F-4D97-AF65-F5344CB8AC3E}">
        <p14:creationId xmlns:p14="http://schemas.microsoft.com/office/powerpoint/2010/main" val="23508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193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101591" y="208416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049173" y="1487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8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b="-370"/>
          <a:stretch/>
        </p:blipFill>
        <p:spPr>
          <a:xfrm>
            <a:off x="2903362" y="3207253"/>
            <a:ext cx="6858175" cy="58378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08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appear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11am – 11:30am – Talk</a:t>
            </a:r>
          </a:p>
          <a:p>
            <a:r>
              <a:rPr lang="en-US" dirty="0" smtClean="0"/>
              <a:t>11:30am – 12:45pm – Practical</a:t>
            </a:r>
          </a:p>
          <a:p>
            <a:r>
              <a:rPr lang="en-US" dirty="0" smtClean="0"/>
              <a:t>12:45pm – 1:30pm – Lunch</a:t>
            </a:r>
          </a:p>
          <a:p>
            <a:r>
              <a:rPr lang="en-US" dirty="0" smtClean="0"/>
              <a:t>1:30pm – 2:30pm – Practical</a:t>
            </a:r>
          </a:p>
          <a:p>
            <a:r>
              <a:rPr lang="en-US" dirty="0" smtClean="0"/>
              <a:t>2:30pm – 3pm – Talk </a:t>
            </a:r>
          </a:p>
          <a:p>
            <a:r>
              <a:rPr lang="en-US" dirty="0" smtClean="0"/>
              <a:t>3pm – 4pm – Optional Mapping Clinic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Police crime data in WGS84 (</a:t>
            </a:r>
            <a:r>
              <a:rPr lang="en-GB" sz="2400" dirty="0" err="1" smtClean="0"/>
              <a:t>lat</a:t>
            </a:r>
            <a:r>
              <a:rPr lang="en-GB" sz="2400" dirty="0" smtClean="0"/>
              <a:t>/long)</a:t>
            </a:r>
          </a:p>
          <a:p>
            <a:pPr lvl="1"/>
            <a:r>
              <a:rPr lang="en-GB" sz="2400" dirty="0" smtClean="0"/>
              <a:t>Google Maps uses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128160" y="228147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912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7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variables to store information – 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GB" sz="2400" dirty="0">
                <a:latin typeface="Courier New"/>
                <a:cs typeface="Courier New"/>
              </a:rPr>
              <a:t>motorways &lt;- </a:t>
            </a:r>
            <a:r>
              <a:rPr lang="en-GB" sz="2400" dirty="0" err="1">
                <a:latin typeface="Courier New"/>
                <a:cs typeface="Courier New"/>
              </a:rPr>
              <a:t>readShapeSpatial</a:t>
            </a:r>
            <a:r>
              <a:rPr lang="en-GB" sz="2400" dirty="0">
                <a:latin typeface="Courier New"/>
                <a:cs typeface="Courier New"/>
              </a:rPr>
              <a:t>('meridian-2</a:t>
            </a:r>
            <a:r>
              <a:rPr lang="en-GB" sz="2400" dirty="0" smtClean="0">
                <a:latin typeface="Courier New"/>
                <a:cs typeface="Courier New"/>
              </a:rPr>
              <a:t>/						</a:t>
            </a:r>
            <a:r>
              <a:rPr lang="en-GB" sz="2400" dirty="0" err="1" smtClean="0">
                <a:latin typeface="Courier New"/>
                <a:cs typeface="Courier New"/>
              </a:rPr>
              <a:t>motorway_polyline</a:t>
            </a:r>
            <a:r>
              <a:rPr lang="en-GB" sz="2400" dirty="0">
                <a:latin typeface="Courier New"/>
                <a:cs typeface="Courier New"/>
              </a:rPr>
              <a:t>', </a:t>
            </a:r>
            <a:r>
              <a:rPr lang="en-GB" sz="2400" dirty="0" smtClean="0">
                <a:latin typeface="Courier New"/>
                <a:cs typeface="Courier New"/>
              </a:rPr>
              <a:t>						proj4string </a:t>
            </a:r>
            <a:r>
              <a:rPr lang="en-GB" sz="2400" dirty="0">
                <a:latin typeface="Courier New"/>
                <a:cs typeface="Courier New"/>
              </a:rPr>
              <a:t>= </a:t>
            </a:r>
            <a:r>
              <a:rPr lang="en-GB" sz="2400" dirty="0" smtClean="0">
                <a:latin typeface="Courier New"/>
                <a:cs typeface="Courier New"/>
              </a:rPr>
              <a:t>								CRS</a:t>
            </a:r>
            <a:r>
              <a:rPr lang="en-GB" sz="2400" dirty="0">
                <a:latin typeface="Courier New"/>
                <a:cs typeface="Courier New"/>
              </a:rPr>
              <a:t>("+</a:t>
            </a:r>
            <a:r>
              <a:rPr lang="en-GB" sz="2400" dirty="0" err="1">
                <a:latin typeface="Courier New"/>
                <a:cs typeface="Courier New"/>
              </a:rPr>
              <a:t>init</a:t>
            </a:r>
            <a:r>
              <a:rPr lang="en-GB" sz="2400" dirty="0">
                <a:latin typeface="Courier New"/>
                <a:cs typeface="Courier New"/>
              </a:rPr>
              <a:t>=epsg:27700"))</a:t>
            </a:r>
          </a:p>
        </p:txBody>
      </p:sp>
    </p:spTree>
    <p:extLst>
      <p:ext uri="{BB962C8B-B14F-4D97-AF65-F5344CB8AC3E}">
        <p14:creationId xmlns:p14="http://schemas.microsoft.com/office/powerpoint/2010/main" val="4030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4" name="Picture 3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874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Crime Data</a:t>
            </a:r>
            <a:endParaRPr lang="en-US" dirty="0"/>
          </a:p>
        </p:txBody>
      </p:sp>
      <p:pic>
        <p:nvPicPr>
          <p:cNvPr id="4" name="Picture 3" descr="Screen Shot 2014-02-03 at 08.55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7" y="1172140"/>
            <a:ext cx="7721600" cy="2184400"/>
          </a:xfrm>
          <a:prstGeom prst="rect">
            <a:avLst/>
          </a:prstGeom>
        </p:spPr>
      </p:pic>
      <p:pic>
        <p:nvPicPr>
          <p:cNvPr id="5" name="Picture 4" descr="Screen Shot 2014-02-03 at 08.57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3154"/>
            <a:ext cx="9144000" cy="30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 are not necessarily as they appear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08588"/>
            <a:ext cx="8229600" cy="4017575"/>
          </a:xfrm>
        </p:spPr>
        <p:txBody>
          <a:bodyPr/>
          <a:lstStyle/>
          <a:p>
            <a:r>
              <a:rPr lang="en-US" dirty="0" smtClean="0"/>
              <a:t>Think about the map – what does it mean?</a:t>
            </a:r>
          </a:p>
          <a:p>
            <a:r>
              <a:rPr lang="en-US" dirty="0" smtClean="0"/>
              <a:t>Things are not always as they seem</a:t>
            </a:r>
            <a:endParaRPr lang="en-US" dirty="0"/>
          </a:p>
        </p:txBody>
      </p:sp>
      <p:pic>
        <p:nvPicPr>
          <p:cNvPr id="4" name="Picture 3" descr="Screen Shot 2014-01-31 at 13.46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78320" cy="4224755"/>
          </a:xfrm>
          <a:prstGeom prst="rect">
            <a:avLst/>
          </a:prstGeom>
        </p:spPr>
      </p:pic>
      <p:pic>
        <p:nvPicPr>
          <p:cNvPr id="5" name="Picture 4" descr="Screen Shot 2014-01-31 at 13.47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135" y="2540000"/>
            <a:ext cx="4818369" cy="431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64200" y="4546600"/>
            <a:ext cx="2915920" cy="528320"/>
          </a:xfrm>
          <a:prstGeom prst="rect">
            <a:avLst/>
          </a:prstGeom>
          <a:noFill/>
          <a:ln w="444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07200" y="4810760"/>
            <a:ext cx="447040" cy="254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3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4-07-03 at 13.08.3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40" b="8473"/>
          <a:stretch/>
        </p:blipFill>
        <p:spPr>
          <a:xfrm>
            <a:off x="1282515" y="1207961"/>
            <a:ext cx="6536231" cy="565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 of my research is GIS teaching</a:t>
            </a:r>
          </a:p>
          <a:p>
            <a:r>
              <a:rPr lang="en-GB" dirty="0" smtClean="0"/>
              <a:t>Very quick (7 </a:t>
            </a:r>
            <a:r>
              <a:rPr lang="en-GB" dirty="0" err="1" smtClean="0"/>
              <a:t>ques</a:t>
            </a:r>
            <a:r>
              <a:rPr lang="en-GB" dirty="0" smtClean="0"/>
              <a:t>) survey of your GIS experience</a:t>
            </a:r>
          </a:p>
          <a:p>
            <a:r>
              <a:rPr lang="en-GB" dirty="0" smtClean="0"/>
              <a:t>Follow up in 6 months / 1 year</a:t>
            </a:r>
          </a:p>
          <a:p>
            <a:r>
              <a:rPr lang="en-GB" dirty="0" smtClean="0"/>
              <a:t>Optional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What will you get from the course?</a:t>
            </a:r>
          </a:p>
          <a:p>
            <a:r>
              <a:rPr lang="en-US" dirty="0" smtClean="0"/>
              <a:t>What is R &amp; what can you do with it?</a:t>
            </a:r>
          </a:p>
          <a:p>
            <a:r>
              <a:rPr lang="en-US" dirty="0" smtClean="0"/>
              <a:t>R as a GIS</a:t>
            </a:r>
          </a:p>
          <a:p>
            <a:r>
              <a:rPr lang="en-US" dirty="0" smtClean="0"/>
              <a:t>Projections / Coordinate Systems</a:t>
            </a:r>
          </a:p>
          <a:p>
            <a:r>
              <a:rPr lang="en-US" dirty="0" smtClean="0"/>
              <a:t>Notes on using R</a:t>
            </a:r>
          </a:p>
          <a:p>
            <a:r>
              <a:rPr lang="en-US" dirty="0" smtClean="0"/>
              <a:t>Notes on </a:t>
            </a:r>
            <a:r>
              <a:rPr lang="en-US" dirty="0"/>
              <a:t>c</a:t>
            </a:r>
            <a:r>
              <a:rPr lang="en-US" dirty="0" smtClean="0"/>
              <a:t>rime data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Studio 0.98…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931657" y="1209373"/>
            <a:ext cx="3280687" cy="43999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27210" y="1894631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31657" y="5303537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8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Studio 0.98…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9" name="Picture 8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28956" y="1134079"/>
            <a:ext cx="3280687" cy="43999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4509" y="1819337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28956" y="5228243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nstall-university-applications-r-studi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9" b="8829"/>
          <a:stretch/>
        </p:blipFill>
        <p:spPr>
          <a:xfrm>
            <a:off x="2151353" y="1199209"/>
            <a:ext cx="5934544" cy="4689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880" y="2606756"/>
            <a:ext cx="573236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905762" y="4452905"/>
            <a:ext cx="966260" cy="2286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Screen Shot 2014-07-03 at 13.06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04" y="5197378"/>
            <a:ext cx="3183000" cy="257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05660" y="6057114"/>
            <a:ext cx="30059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 smtClean="0"/>
              <a:t>bit.ly</a:t>
            </a:r>
            <a:r>
              <a:rPr lang="en-GB" sz="3200" dirty="0"/>
              <a:t>/1oBRqmY</a:t>
            </a:r>
          </a:p>
        </p:txBody>
      </p:sp>
    </p:spTree>
    <p:extLst>
      <p:ext uri="{BB962C8B-B14F-4D97-AF65-F5344CB8AC3E}">
        <p14:creationId xmlns:p14="http://schemas.microsoft.com/office/powerpoint/2010/main" val="27205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89026"/>
            <a:ext cx="8229600" cy="5737138"/>
          </a:xfrm>
        </p:spPr>
        <p:txBody>
          <a:bodyPr/>
          <a:lstStyle/>
          <a:p>
            <a:pPr marL="0" indent="0" algn="ctr">
              <a:buNone/>
            </a:pPr>
            <a:endParaRPr lang="en-GB" sz="4000" dirty="0" smtClean="0"/>
          </a:p>
          <a:p>
            <a:pPr marL="0" indent="0" algn="ctr">
              <a:buNone/>
            </a:pPr>
            <a:r>
              <a:rPr lang="en-GB" sz="4000" dirty="0" smtClean="0"/>
              <a:t>Survey:</a:t>
            </a:r>
            <a:br>
              <a:rPr lang="en-GB" sz="4000" dirty="0" smtClean="0"/>
            </a:br>
            <a:r>
              <a:rPr lang="en-GB" sz="4000" dirty="0" err="1"/>
              <a:t>bit.ly</a:t>
            </a:r>
            <a:r>
              <a:rPr lang="en-GB" sz="4000" dirty="0"/>
              <a:t>/1oBRqmY</a:t>
            </a:r>
          </a:p>
          <a:p>
            <a:pPr marL="457200" lvl="1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4000" dirty="0" smtClean="0"/>
              <a:t>Practical:</a:t>
            </a:r>
          </a:p>
          <a:p>
            <a:pPr marL="0" indent="0" algn="ctr">
              <a:buNone/>
            </a:pPr>
            <a:r>
              <a:rPr lang="en-GB" sz="4000" dirty="0" err="1" smtClean="0"/>
              <a:t>bit.ly</a:t>
            </a:r>
            <a:r>
              <a:rPr lang="en-GB" sz="4000" dirty="0"/>
              <a:t>/1mAH3kY</a:t>
            </a:r>
          </a:p>
        </p:txBody>
      </p:sp>
    </p:spTree>
    <p:extLst>
      <p:ext uri="{BB962C8B-B14F-4D97-AF65-F5344CB8AC3E}">
        <p14:creationId xmlns:p14="http://schemas.microsoft.com/office/powerpoint/2010/main" val="2884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Recap of the practical</a:t>
            </a:r>
          </a:p>
          <a:p>
            <a:r>
              <a:rPr lang="en-GB" dirty="0" smtClean="0"/>
              <a:t>What is sensitive data?</a:t>
            </a:r>
          </a:p>
          <a:p>
            <a:r>
              <a:rPr lang="en-GB" dirty="0" smtClean="0"/>
              <a:t>Encryption</a:t>
            </a:r>
          </a:p>
          <a:p>
            <a:r>
              <a:rPr lang="en-GB" dirty="0" smtClean="0"/>
              <a:t>Cloud</a:t>
            </a:r>
          </a:p>
          <a:p>
            <a:r>
              <a:rPr lang="en-GB" dirty="0" smtClean="0"/>
              <a:t>Feedback</a:t>
            </a:r>
          </a:p>
          <a:p>
            <a:r>
              <a:rPr lang="en-GB" dirty="0" smtClean="0"/>
              <a:t>Where now?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GB" dirty="0" smtClean="0"/>
              <a:t>Using R &amp; R Studio</a:t>
            </a:r>
          </a:p>
          <a:p>
            <a:r>
              <a:rPr lang="en-GB" dirty="0" smtClean="0"/>
              <a:t>Creating R scripts (&amp; saving them!)</a:t>
            </a:r>
          </a:p>
          <a:p>
            <a:r>
              <a:rPr lang="en-GB" dirty="0" smtClean="0"/>
              <a:t>Importing data (crime, roads, LSOAs)</a:t>
            </a:r>
          </a:p>
          <a:p>
            <a:r>
              <a:rPr lang="en-GB" dirty="0" smtClean="0"/>
              <a:t>Plotting on top of Google Maps </a:t>
            </a:r>
            <a:r>
              <a:rPr lang="en-GB" dirty="0" err="1" smtClean="0"/>
              <a:t>basemap</a:t>
            </a:r>
            <a:endParaRPr lang="en-GB" dirty="0" smtClean="0"/>
          </a:p>
          <a:p>
            <a:r>
              <a:rPr lang="en-GB" dirty="0" smtClean="0"/>
              <a:t>Routing &amp; Density plots</a:t>
            </a:r>
          </a:p>
          <a:p>
            <a:r>
              <a:rPr lang="en-GB" dirty="0" smtClean="0"/>
              <a:t>Available online</a:t>
            </a:r>
          </a:p>
          <a:p>
            <a:pPr lvl="1"/>
            <a:r>
              <a:rPr lang="en-GB" dirty="0" smtClean="0"/>
              <a:t>Thursday on Geodemographics</a:t>
            </a:r>
            <a:endParaRPr lang="en-GB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The 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GB" dirty="0"/>
              <a:t>sensitive </a:t>
            </a:r>
            <a:r>
              <a:rPr lang="en-US" dirty="0" smtClean="0"/>
              <a:t>data important?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Protection Act</a:t>
            </a:r>
          </a:p>
          <a:p>
            <a:pPr lvl="1"/>
            <a:r>
              <a:rPr lang="en-GB" dirty="0" smtClean="0"/>
              <a:t>“</a:t>
            </a:r>
            <a:r>
              <a:rPr lang="en-GB" b="1" dirty="0"/>
              <a:t>Appropriate</a:t>
            </a:r>
            <a:r>
              <a:rPr lang="en-GB" dirty="0"/>
              <a:t> technical and organisational </a:t>
            </a:r>
            <a:r>
              <a:rPr lang="en-GB" b="1" dirty="0"/>
              <a:t>measures</a:t>
            </a:r>
            <a:r>
              <a:rPr lang="en-GB" dirty="0"/>
              <a:t> shall be taken against </a:t>
            </a:r>
            <a:r>
              <a:rPr lang="en-GB" b="1" dirty="0"/>
              <a:t>unauthorised</a:t>
            </a:r>
            <a:r>
              <a:rPr lang="en-GB" dirty="0"/>
              <a:t> or unlawful processing of </a:t>
            </a:r>
            <a:r>
              <a:rPr lang="en-GB" b="1" dirty="0"/>
              <a:t>personal data </a:t>
            </a:r>
            <a:r>
              <a:rPr lang="en-GB" dirty="0"/>
              <a:t>and against accidental </a:t>
            </a:r>
            <a:r>
              <a:rPr lang="en-GB" b="1" dirty="0"/>
              <a:t>loss</a:t>
            </a:r>
            <a:r>
              <a:rPr lang="en-GB" dirty="0"/>
              <a:t> or destruction of, or damage to, personal data</a:t>
            </a:r>
            <a:r>
              <a:rPr lang="en-GB" dirty="0" smtClean="0"/>
              <a:t>.”</a:t>
            </a:r>
          </a:p>
          <a:p>
            <a:pPr lvl="1"/>
            <a:r>
              <a:rPr lang="en-GB" sz="1600" dirty="0" smtClean="0">
                <a:hlinkClick r:id="rId4"/>
              </a:rPr>
              <a:t>Information security (Principle 7)</a:t>
            </a:r>
            <a:endParaRPr lang="en-GB" sz="1600" dirty="0" smtClean="0"/>
          </a:p>
          <a:p>
            <a:r>
              <a:rPr lang="en-GB" dirty="0" smtClean="0"/>
              <a:t>Laptops on trains &amp; buses….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GB" dirty="0"/>
              <a:t>sensitive </a:t>
            </a:r>
            <a:r>
              <a:rPr lang="en-US" dirty="0" smtClean="0"/>
              <a:t>data?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Personally identifiable data</a:t>
            </a:r>
          </a:p>
          <a:p>
            <a:pPr lvl="1"/>
            <a:r>
              <a:rPr lang="en-GB" dirty="0" smtClean="0"/>
              <a:t>DOB, Race, Location…</a:t>
            </a:r>
            <a:endParaRPr lang="en-GB" dirty="0"/>
          </a:p>
          <a:p>
            <a:r>
              <a:rPr lang="en-GB" dirty="0" smtClean="0"/>
              <a:t>Often data provider will insist on certain measures</a:t>
            </a:r>
          </a:p>
          <a:p>
            <a:r>
              <a:rPr lang="en-GB" dirty="0" smtClean="0"/>
              <a:t>School census</a:t>
            </a:r>
            <a:r>
              <a:rPr lang="en-GB" dirty="0"/>
              <a:t> </a:t>
            </a:r>
            <a:r>
              <a:rPr lang="en-GB" dirty="0" smtClean="0"/>
              <a:t>data</a:t>
            </a:r>
          </a:p>
          <a:p>
            <a:pPr lvl="1"/>
            <a:r>
              <a:rPr lang="en-GB" dirty="0" smtClean="0"/>
              <a:t>Encryption, only identified authorised users</a:t>
            </a:r>
          </a:p>
          <a:p>
            <a:r>
              <a:rPr lang="en-GB" dirty="0" smtClean="0"/>
              <a:t>Your experience?? (discuss)</a:t>
            </a:r>
          </a:p>
        </p:txBody>
      </p:sp>
    </p:spTree>
    <p:extLst>
      <p:ext uri="{BB962C8B-B14F-4D97-AF65-F5344CB8AC3E}">
        <p14:creationId xmlns:p14="http://schemas.microsoft.com/office/powerpoint/2010/main" val="35605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Recommended for desktop, required for laptop computers</a:t>
            </a:r>
          </a:p>
          <a:p>
            <a:r>
              <a:rPr lang="en-GB" dirty="0" err="1" smtClean="0"/>
              <a:t>TrueCrypt</a:t>
            </a:r>
            <a:r>
              <a:rPr lang="en-GB" dirty="0" smtClean="0"/>
              <a:t> for sets of files</a:t>
            </a:r>
          </a:p>
          <a:p>
            <a:pPr lvl="1"/>
            <a:r>
              <a:rPr lang="en-GB" dirty="0">
                <a:hlinkClick r:id="rId4"/>
              </a:rPr>
              <a:t>https://truecrypt.ch</a:t>
            </a:r>
            <a:r>
              <a:rPr lang="en-GB" dirty="0" smtClean="0">
                <a:hlinkClick r:id="rId4"/>
              </a:rPr>
              <a:t>/</a:t>
            </a:r>
            <a:r>
              <a:rPr lang="en-GB" dirty="0"/>
              <a:t> </a:t>
            </a:r>
            <a:r>
              <a:rPr lang="en-GB" dirty="0" smtClean="0"/>
              <a:t>/ </a:t>
            </a:r>
            <a:r>
              <a:rPr lang="en-GB" dirty="0" smtClean="0">
                <a:hlinkClick r:id="rId5"/>
              </a:rPr>
              <a:t>GRC</a:t>
            </a:r>
            <a:endParaRPr lang="en-GB" dirty="0" smtClean="0"/>
          </a:p>
          <a:p>
            <a:r>
              <a:rPr lang="en-GB" dirty="0" smtClean="0"/>
              <a:t>Windows </a:t>
            </a:r>
            <a:r>
              <a:rPr lang="en-GB" dirty="0" err="1" smtClean="0"/>
              <a:t>BitLocker</a:t>
            </a:r>
            <a:r>
              <a:rPr lang="en-GB" dirty="0" smtClean="0"/>
              <a:t> / OSX File Vault 2</a:t>
            </a:r>
          </a:p>
          <a:p>
            <a:r>
              <a:rPr lang="en-GB" dirty="0" smtClean="0"/>
              <a:t>Research. Also backups!</a:t>
            </a:r>
          </a:p>
          <a:p>
            <a:r>
              <a:rPr lang="en-GB" dirty="0" smtClean="0"/>
              <a:t>Don’t forget organisational measures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Sensitive data in the Cloud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 Protection Act</a:t>
            </a:r>
          </a:p>
          <a:p>
            <a:pPr lvl="1"/>
            <a:r>
              <a:rPr lang="en-GB" dirty="0"/>
              <a:t>Personal data </a:t>
            </a:r>
            <a:r>
              <a:rPr lang="en-GB" b="1" dirty="0"/>
              <a:t>shall not be transferred </a:t>
            </a:r>
            <a:r>
              <a:rPr lang="en-GB" dirty="0"/>
              <a:t>to a country or territory </a:t>
            </a:r>
            <a:r>
              <a:rPr lang="en-GB" b="1" dirty="0"/>
              <a:t>outside the EEA unless</a:t>
            </a:r>
            <a:r>
              <a:rPr lang="en-GB" dirty="0"/>
              <a:t> that country or territory ensures an </a:t>
            </a:r>
            <a:r>
              <a:rPr lang="en-GB" b="1" dirty="0"/>
              <a:t>adequate level of protection </a:t>
            </a:r>
            <a:r>
              <a:rPr lang="en-GB" dirty="0"/>
              <a:t>for the rights and freedoms of data subjects in relation to the processing of personal data</a:t>
            </a:r>
            <a:r>
              <a:rPr lang="en-GB" dirty="0" smtClean="0"/>
              <a:t>.</a:t>
            </a:r>
          </a:p>
          <a:p>
            <a:pPr lvl="1"/>
            <a:r>
              <a:rPr lang="en-GB" sz="1600" dirty="0" smtClean="0">
                <a:hlinkClick r:id="rId4"/>
              </a:rPr>
              <a:t>Sending personal data outside the European Economic Area (Principle 8)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361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you expecting from the course?</a:t>
            </a:r>
          </a:p>
          <a:p>
            <a:r>
              <a:rPr lang="en-US" dirty="0" smtClean="0"/>
              <a:t>Post-it notes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Sensitive data in the Cloud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Google Cloud </a:t>
            </a:r>
            <a:r>
              <a:rPr lang="en-GB" dirty="0" smtClean="0"/>
              <a:t>Computing</a:t>
            </a:r>
          </a:p>
          <a:p>
            <a:pPr lvl="1"/>
            <a:r>
              <a:rPr lang="en-GB" dirty="0" smtClean="0"/>
              <a:t>Finland, </a:t>
            </a:r>
            <a:r>
              <a:rPr lang="en-GB" dirty="0"/>
              <a:t>Belgium</a:t>
            </a:r>
            <a:r>
              <a:rPr lang="en-GB" dirty="0" smtClean="0"/>
              <a:t>, </a:t>
            </a:r>
            <a:r>
              <a:rPr lang="en-GB" dirty="0"/>
              <a:t>Ireland</a:t>
            </a:r>
          </a:p>
          <a:p>
            <a:pPr lvl="1"/>
            <a:r>
              <a:rPr lang="en-GB" dirty="0" smtClean="0"/>
              <a:t>"</a:t>
            </a:r>
            <a:r>
              <a:rPr lang="en-GB" dirty="0"/>
              <a:t>however at this time selection of data </a:t>
            </a:r>
            <a:r>
              <a:rPr lang="en-GB" dirty="0" err="1"/>
              <a:t>center</a:t>
            </a:r>
            <a:r>
              <a:rPr lang="en-GB" dirty="0"/>
              <a:t> will make no guarantee that your data at rest is kept only in that </a:t>
            </a:r>
            <a:r>
              <a:rPr lang="en-GB" dirty="0" smtClean="0"/>
              <a:t>region” (</a:t>
            </a:r>
            <a:r>
              <a:rPr lang="en-GB" dirty="0" smtClean="0">
                <a:hlinkClick r:id="rId4"/>
              </a:rPr>
              <a:t>FAQ</a:t>
            </a:r>
            <a:r>
              <a:rPr lang="en-GB" dirty="0" smtClean="0"/>
              <a:t>)</a:t>
            </a:r>
          </a:p>
          <a:p>
            <a:r>
              <a:rPr lang="en-GB" dirty="0" smtClean="0"/>
              <a:t>Amazon EC2 – Ireland (not UK)</a:t>
            </a:r>
          </a:p>
          <a:p>
            <a:r>
              <a:rPr lang="en-GB" dirty="0" smtClean="0"/>
              <a:t>Things will change in the future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38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now?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resources on the web</a:t>
            </a:r>
          </a:p>
          <a:p>
            <a:pPr lvl="1"/>
            <a:r>
              <a:rPr lang="en-GB" sz="2400" dirty="0">
                <a:hlinkClick r:id="rId4"/>
              </a:rPr>
              <a:t>www.rpubs.com/nickbearman</a:t>
            </a:r>
            <a:endParaRPr lang="en-GB" sz="2400" dirty="0"/>
          </a:p>
          <a:p>
            <a:pPr lvl="1"/>
            <a:r>
              <a:rPr lang="en-GB" sz="2400" dirty="0" smtClean="0">
                <a:hlinkClick r:id="rId5"/>
              </a:rPr>
              <a:t>www.youtube.com</a:t>
            </a:r>
            <a:r>
              <a:rPr lang="en-GB" sz="2400" dirty="0">
                <a:hlinkClick r:id="rId5"/>
              </a:rPr>
              <a:t>/user/marinstatlectures/</a:t>
            </a:r>
            <a:r>
              <a:rPr lang="en-GB" sz="2400" dirty="0" smtClean="0">
                <a:hlinkClick r:id="rId5"/>
              </a:rPr>
              <a:t>playlists</a:t>
            </a:r>
            <a:r>
              <a:rPr lang="en-GB" sz="2400" dirty="0" smtClean="0"/>
              <a:t> </a:t>
            </a:r>
          </a:p>
          <a:p>
            <a:pPr lvl="1"/>
            <a:r>
              <a:rPr lang="en-GB" sz="2400" dirty="0">
                <a:hlinkClick r:id="rId6"/>
              </a:rPr>
              <a:t>http://cran.r-project.org/doc/contrib/intro-spatial-</a:t>
            </a:r>
            <a:r>
              <a:rPr lang="en-GB" sz="2400" dirty="0" smtClean="0">
                <a:hlinkClick r:id="rId6"/>
              </a:rPr>
              <a:t>rl.pdf</a:t>
            </a:r>
            <a:r>
              <a:rPr lang="en-GB" sz="2400" dirty="0" smtClean="0"/>
              <a:t> </a:t>
            </a:r>
          </a:p>
          <a:p>
            <a:r>
              <a:rPr lang="en-GB" dirty="0" smtClean="0"/>
              <a:t>R problems</a:t>
            </a:r>
          </a:p>
          <a:p>
            <a:pPr lvl="1"/>
            <a:r>
              <a:rPr lang="en-GB" sz="2400" dirty="0" smtClean="0">
                <a:hlinkClick r:id="rId7"/>
              </a:rPr>
              <a:t>www.alex</a:t>
            </a:r>
            <a:r>
              <a:rPr lang="en-GB" sz="2400" dirty="0">
                <a:hlinkClick r:id="rId7"/>
              </a:rPr>
              <a:t>-singleton.com/R-Tutorial-Materials</a:t>
            </a:r>
            <a:r>
              <a:rPr lang="en-GB" sz="2400" dirty="0" smtClean="0">
                <a:hlinkClick r:id="rId7"/>
              </a:rPr>
              <a:t>/</a:t>
            </a:r>
            <a:endParaRPr lang="en-GB" sz="2400" dirty="0" smtClean="0"/>
          </a:p>
          <a:p>
            <a:pPr lvl="1"/>
            <a:r>
              <a:rPr lang="en-GB" sz="2000" dirty="0"/>
              <a:t>“Why doesn’t my code work? - Common things to </a:t>
            </a:r>
            <a:r>
              <a:rPr lang="en-GB" sz="2000" dirty="0" smtClean="0"/>
              <a:t>check”</a:t>
            </a:r>
            <a:r>
              <a:rPr lang="en-GB" sz="2400" dirty="0" smtClean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361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r>
              <a:rPr lang="en-GB" dirty="0" smtClean="0"/>
              <a:t>Post-its</a:t>
            </a:r>
          </a:p>
          <a:p>
            <a:pPr lvl="1"/>
            <a:r>
              <a:rPr lang="en-GB" dirty="0" smtClean="0"/>
              <a:t>One thing you found fun</a:t>
            </a:r>
          </a:p>
          <a:p>
            <a:pPr lvl="1"/>
            <a:r>
              <a:rPr lang="en-GB" dirty="0" smtClean="0"/>
              <a:t>One thing you found challenging and useful</a:t>
            </a:r>
          </a:p>
          <a:p>
            <a:pPr lvl="1"/>
            <a:r>
              <a:rPr lang="en-GB" dirty="0" smtClean="0"/>
              <a:t>One thing you would improve</a:t>
            </a:r>
          </a:p>
          <a:p>
            <a:r>
              <a:rPr lang="en-GB" dirty="0" smtClean="0"/>
              <a:t>Or email / phone / in person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1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588924"/>
            <a:ext cx="8229600" cy="353724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on R and using R as a GIS</a:t>
            </a:r>
          </a:p>
          <a:p>
            <a:r>
              <a:rPr lang="en-US" dirty="0" smtClean="0"/>
              <a:t>How to do mapping in R</a:t>
            </a:r>
          </a:p>
          <a:p>
            <a:pPr lvl="1"/>
            <a:r>
              <a:rPr lang="en-US" dirty="0" smtClean="0"/>
              <a:t>With Google and without</a:t>
            </a:r>
          </a:p>
          <a:p>
            <a:r>
              <a:rPr lang="en-US" dirty="0" smtClean="0"/>
              <a:t>Pros and cons of using R</a:t>
            </a:r>
          </a:p>
          <a:p>
            <a:r>
              <a:rPr lang="en-US" dirty="0" smtClean="0"/>
              <a:t>Working with sensitive data</a:t>
            </a:r>
          </a:p>
          <a:p>
            <a:endParaRPr lang="en-US" dirty="0"/>
          </a:p>
          <a:p>
            <a:pPr lvl="1"/>
            <a:r>
              <a:rPr lang="en-US" dirty="0" smtClean="0"/>
              <a:t>Presentations etc. will be available online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400" y="567631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www.flickr.com</a:t>
            </a:r>
            <a:r>
              <a:rPr lang="en-US" sz="1200" dirty="0"/>
              <a:t>/photos/dsleeter_2000/3097476532</a:t>
            </a:r>
          </a:p>
        </p:txBody>
      </p:sp>
      <p:pic>
        <p:nvPicPr>
          <p:cNvPr id="8" name="Picture 7" descr="Screen Shot 2014-01-20 at 14.4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0" y="1842444"/>
            <a:ext cx="1832698" cy="176784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6556" r="14250" b="8341"/>
          <a:stretch/>
        </p:blipFill>
        <p:spPr>
          <a:xfrm>
            <a:off x="6003637" y="1842443"/>
            <a:ext cx="1949791" cy="193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 lvl="1">
              <a:lnSpc>
                <a:spcPct val="90000"/>
              </a:lnSpc>
            </a:pPr>
            <a:r>
              <a:rPr lang="en-US" sz="2400" dirty="0" smtClean="0"/>
              <a:t>Why we need specialized software</a:t>
            </a:r>
          </a:p>
          <a:p>
            <a:pPr lvl="2"/>
            <a:r>
              <a:rPr lang="en-US" sz="2000" b="1" dirty="0" smtClean="0"/>
              <a:t>organize</a:t>
            </a:r>
            <a:r>
              <a:rPr lang="en-US" sz="2000" dirty="0" smtClean="0"/>
              <a:t> and </a:t>
            </a:r>
            <a:r>
              <a:rPr lang="en-US" sz="2000" b="1" dirty="0" smtClean="0"/>
              <a:t>store</a:t>
            </a:r>
          </a:p>
          <a:p>
            <a:pPr lvl="2"/>
            <a:r>
              <a:rPr lang="en-US" sz="2000" b="1" dirty="0" smtClean="0"/>
              <a:t>access</a:t>
            </a:r>
            <a:r>
              <a:rPr lang="en-US" sz="2000" dirty="0" smtClean="0"/>
              <a:t> and </a:t>
            </a:r>
            <a:r>
              <a:rPr lang="en-US" sz="2000" b="1" dirty="0" smtClean="0"/>
              <a:t>retrieve</a:t>
            </a:r>
          </a:p>
          <a:p>
            <a:pPr lvl="2"/>
            <a:r>
              <a:rPr lang="en-US" sz="2000" b="1" dirty="0" smtClean="0"/>
              <a:t>manipulate</a:t>
            </a:r>
            <a:r>
              <a:rPr lang="en-US" sz="2000" dirty="0" smtClean="0"/>
              <a:t> and </a:t>
            </a:r>
            <a:r>
              <a:rPr lang="en-US" sz="2000" b="1" dirty="0" smtClean="0"/>
              <a:t>synthesize</a:t>
            </a:r>
          </a:p>
          <a:p>
            <a:pPr lvl="2"/>
            <a:r>
              <a:rPr lang="en-US" sz="2000" dirty="0" smtClean="0"/>
              <a:t>apply to the solution of </a:t>
            </a:r>
            <a:r>
              <a:rPr lang="en-US" sz="2000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“a </a:t>
            </a:r>
            <a:r>
              <a:rPr lang="en-GB" sz="2800" b="1" u="sng" dirty="0" smtClean="0"/>
              <a:t>freely available</a:t>
            </a:r>
            <a:r>
              <a:rPr lang="en-GB" sz="2800" dirty="0" smtClean="0"/>
              <a:t> language and environment for statistical computing and </a:t>
            </a:r>
            <a:r>
              <a:rPr lang="en-GB" sz="2800" b="1" u="sng" dirty="0" smtClean="0"/>
              <a:t>graphics</a:t>
            </a:r>
            <a:r>
              <a:rPr lang="en-GB" sz="2800" dirty="0" smtClean="0"/>
              <a:t>”</a:t>
            </a:r>
          </a:p>
          <a:p>
            <a:r>
              <a:rPr lang="en-GB" sz="2800" b="1" u="sng" dirty="0"/>
              <a:t>freely </a:t>
            </a:r>
            <a:r>
              <a:rPr lang="en-GB" sz="2800" b="1" u="sng" dirty="0" smtClean="0"/>
              <a:t>available</a:t>
            </a:r>
            <a:r>
              <a:rPr lang="en-GB" sz="2800" dirty="0" smtClean="0"/>
              <a:t> = ‘free as in beer’ and ‘free as in speech’</a:t>
            </a:r>
          </a:p>
          <a:p>
            <a:r>
              <a:rPr lang="en-GB" sz="2800" b="1" u="sng" dirty="0" smtClean="0"/>
              <a:t>graphics</a:t>
            </a:r>
            <a:r>
              <a:rPr lang="en-GB" sz="2800" dirty="0" smtClean="0"/>
              <a:t> = GIS</a:t>
            </a:r>
          </a:p>
          <a:p>
            <a:r>
              <a:rPr lang="en-GB" dirty="0" smtClean="0"/>
              <a:t>user contributed – GIS</a:t>
            </a:r>
          </a:p>
          <a:p>
            <a:r>
              <a:rPr lang="en-GB" dirty="0" smtClean="0"/>
              <a:t>packages / libraries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555" y="274638"/>
            <a:ext cx="1270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1251</Words>
  <Application>Microsoft Office PowerPoint</Application>
  <PresentationFormat>On-screen Show (4:3)</PresentationFormat>
  <Paragraphs>240</Paragraphs>
  <Slides>53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2_Office Theme</vt:lpstr>
      <vt:lpstr>1_Office Theme</vt:lpstr>
      <vt:lpstr>PowerPoint Presentation</vt:lpstr>
      <vt:lpstr>Welcome</vt:lpstr>
      <vt:lpstr>Outline of the day</vt:lpstr>
      <vt:lpstr>Outline</vt:lpstr>
      <vt:lpstr>What will you get from the course?</vt:lpstr>
      <vt:lpstr>What will you get from the course?</vt:lpstr>
      <vt:lpstr>What is GIS?</vt:lpstr>
      <vt:lpstr>GIS – Geographic Information Systems</vt:lpstr>
      <vt:lpstr>What is R?</vt:lpstr>
      <vt:lpstr>Installing R 3.0.1…</vt:lpstr>
      <vt:lpstr>Installing R 3.0.1…</vt:lpstr>
      <vt:lpstr>GIS – Geographic Information Systems</vt:lpstr>
      <vt:lpstr>GIS – Geographic Information Systems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3D Mapping – London’s rental costs</vt:lpstr>
      <vt:lpstr>Twitter Languages in London</vt:lpstr>
      <vt:lpstr>R as a GIS</vt:lpstr>
      <vt:lpstr>Projections</vt:lpstr>
      <vt:lpstr>PowerPoint Presentation</vt:lpstr>
      <vt:lpstr>PowerPoint Presentation</vt:lpstr>
      <vt:lpstr>PowerPoint Presentation</vt:lpstr>
      <vt:lpstr>Projections etc. </vt:lpstr>
      <vt:lpstr>Why are Projections important?</vt:lpstr>
      <vt:lpstr>Coordinate Systems</vt:lpstr>
      <vt:lpstr>Working Directory</vt:lpstr>
      <vt:lpstr>Variables</vt:lpstr>
      <vt:lpstr>PowerPoint Presentation</vt:lpstr>
      <vt:lpstr>PowerPoint Presentation</vt:lpstr>
      <vt:lpstr>PowerPoint Presentation</vt:lpstr>
      <vt:lpstr>Crime Data</vt:lpstr>
      <vt:lpstr>Maps are not necessarily as they appear</vt:lpstr>
      <vt:lpstr>Practical</vt:lpstr>
      <vt:lpstr>Survey Questions</vt:lpstr>
      <vt:lpstr>Installing R Studio 0.98…</vt:lpstr>
      <vt:lpstr>Installing R Studio 0.98…</vt:lpstr>
      <vt:lpstr>PowerPoint Presentation</vt:lpstr>
      <vt:lpstr>PowerPoint Presentation</vt:lpstr>
      <vt:lpstr>Recap</vt:lpstr>
      <vt:lpstr>The Practical</vt:lpstr>
      <vt:lpstr>Why is sensitive data important?</vt:lpstr>
      <vt:lpstr>What is sensitive data?</vt:lpstr>
      <vt:lpstr>Encryption</vt:lpstr>
      <vt:lpstr>Sensitive data in the Cloud</vt:lpstr>
      <vt:lpstr>Sensitive data in the Cloud</vt:lpstr>
      <vt:lpstr>Where now?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46</cp:revision>
  <dcterms:created xsi:type="dcterms:W3CDTF">2014-07-02T09:19:05Z</dcterms:created>
  <dcterms:modified xsi:type="dcterms:W3CDTF">2014-07-08T12:40:33Z</dcterms:modified>
</cp:coreProperties>
</file>